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398" r:id="rId2"/>
    <p:sldId id="665" r:id="rId3"/>
    <p:sldId id="666" r:id="rId4"/>
    <p:sldId id="668" r:id="rId5"/>
    <p:sldId id="66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sDj7Do8AmWAjsLYnS4h/cQ==" hashData="QnHHebVUXNFErzzPeJWjF8eBlOA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FF00"/>
    <a:srgbClr val="000066"/>
    <a:srgbClr val="C0C0C0"/>
    <a:srgbClr val="FFCCCC"/>
    <a:srgbClr val="FFFF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884" autoAdjust="0"/>
  </p:normalViewPr>
  <p:slideViewPr>
    <p:cSldViewPr snapToGrid="0">
      <p:cViewPr>
        <p:scale>
          <a:sx n="93" d="100"/>
          <a:sy n="93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7" rIns="95318" bIns="47657" numCol="1" anchor="t" anchorCtr="0" compatLnSpc="1">
            <a:prstTxWarp prst="textNoShape">
              <a:avLst/>
            </a:prstTxWarp>
          </a:bodyPr>
          <a:lstStyle>
            <a:lvl1pPr defTabSz="953929">
              <a:defRPr>
                <a:latin typeface="Arial" pitchFamily="34" charset="0"/>
                <a:ea typeface="Gulim" pitchFamily="34" charset="-127"/>
              </a:defRPr>
            </a:lvl1pPr>
          </a:lstStyle>
          <a:p>
            <a:endParaRPr lang="en-US" altLang="ko-KR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183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7" rIns="95318" bIns="47657" numCol="1" anchor="t" anchorCtr="0" compatLnSpc="1">
            <a:prstTxWarp prst="textNoShape">
              <a:avLst/>
            </a:prstTxWarp>
          </a:bodyPr>
          <a:lstStyle>
            <a:lvl1pPr algn="r" defTabSz="953929">
              <a:defRPr>
                <a:latin typeface="Arial" pitchFamily="34" charset="0"/>
                <a:ea typeface="Gulim" pitchFamily="34" charset="-127"/>
              </a:defRPr>
            </a:lvl1pPr>
          </a:lstStyle>
          <a:p>
            <a:endParaRPr lang="en-US" altLang="ko-KR"/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27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7" rIns="95318" bIns="47657" numCol="1" anchor="b" anchorCtr="0" compatLnSpc="1">
            <a:prstTxWarp prst="textNoShape">
              <a:avLst/>
            </a:prstTxWarp>
          </a:bodyPr>
          <a:lstStyle>
            <a:lvl1pPr defTabSz="953929">
              <a:defRPr>
                <a:latin typeface="Arial" pitchFamily="34" charset="0"/>
                <a:ea typeface="Gulim" pitchFamily="34" charset="-127"/>
              </a:defRPr>
            </a:lvl1pPr>
          </a:lstStyle>
          <a:p>
            <a:endParaRPr lang="en-US" altLang="ko-KR"/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183" y="8830627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7" rIns="95318" bIns="47657" numCol="1" anchor="b" anchorCtr="0" compatLnSpc="1">
            <a:prstTxWarp prst="textNoShape">
              <a:avLst/>
            </a:prstTxWarp>
          </a:bodyPr>
          <a:lstStyle>
            <a:lvl1pPr algn="r" defTabSz="953929">
              <a:defRPr>
                <a:latin typeface="Arial" pitchFamily="34" charset="0"/>
                <a:ea typeface="Gulim" pitchFamily="34" charset="-127"/>
              </a:defRPr>
            </a:lvl1pPr>
          </a:lstStyle>
          <a:p>
            <a:fld id="{F8D3585D-787B-4238-99F9-071072A7CBB2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58843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7" rIns="95318" bIns="47657" numCol="1" anchor="t" anchorCtr="0" compatLnSpc="1">
            <a:prstTxWarp prst="textNoShape">
              <a:avLst/>
            </a:prstTxWarp>
          </a:bodyPr>
          <a:lstStyle>
            <a:lvl1pPr defTabSz="953929">
              <a:defRPr>
                <a:latin typeface="Arial" pitchFamily="34" charset="0"/>
                <a:ea typeface="Gulim" pitchFamily="34" charset="-127"/>
              </a:defRPr>
            </a:lvl1pPr>
          </a:lstStyle>
          <a:p>
            <a:endParaRPr lang="en-US" altLang="ko-K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183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7" rIns="95318" bIns="47657" numCol="1" anchor="t" anchorCtr="0" compatLnSpc="1">
            <a:prstTxWarp prst="textNoShape">
              <a:avLst/>
            </a:prstTxWarp>
          </a:bodyPr>
          <a:lstStyle>
            <a:lvl1pPr algn="r" defTabSz="953929">
              <a:defRPr>
                <a:latin typeface="Arial" pitchFamily="34" charset="0"/>
                <a:ea typeface="Gulim" pitchFamily="34" charset="-127"/>
              </a:defRPr>
            </a:lvl1pPr>
          </a:lstStyle>
          <a:p>
            <a:endParaRPr lang="en-US" altLang="ko-KR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59" y="4416108"/>
            <a:ext cx="5607684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7" rIns="95318" bIns="47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27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7" rIns="95318" bIns="47657" numCol="1" anchor="b" anchorCtr="0" compatLnSpc="1">
            <a:prstTxWarp prst="textNoShape">
              <a:avLst/>
            </a:prstTxWarp>
          </a:bodyPr>
          <a:lstStyle>
            <a:lvl1pPr defTabSz="953929">
              <a:defRPr>
                <a:latin typeface="Arial" pitchFamily="34" charset="0"/>
                <a:ea typeface="Gulim" pitchFamily="34" charset="-127"/>
              </a:defRPr>
            </a:lvl1pPr>
          </a:lstStyle>
          <a:p>
            <a:endParaRPr lang="en-US" altLang="ko-K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183" y="8830627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7" rIns="95318" bIns="47657" numCol="1" anchor="b" anchorCtr="0" compatLnSpc="1">
            <a:prstTxWarp prst="textNoShape">
              <a:avLst/>
            </a:prstTxWarp>
          </a:bodyPr>
          <a:lstStyle>
            <a:lvl1pPr algn="r" defTabSz="953929">
              <a:defRPr>
                <a:latin typeface="Arial" pitchFamily="34" charset="0"/>
                <a:ea typeface="Gulim" pitchFamily="34" charset="-127"/>
              </a:defRPr>
            </a:lvl1pPr>
          </a:lstStyle>
          <a:p>
            <a:fld id="{7B994B38-095A-4FB4-A234-038827910129}" type="slidenum">
              <a:rPr lang="ko-KR" altLang="en-US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359849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54C893-CE26-4BCB-9417-07DED7A7665E}" type="slidenum">
              <a:rPr lang="ko-KR" altLang="en-US"/>
              <a:pPr/>
              <a:t>1</a:t>
            </a:fld>
            <a:endParaRPr lang="en-US" altLang="ko-KR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q-AL" altLang="ko-K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94B38-095A-4FB4-A234-038827910129}" type="slidenum">
              <a:rPr lang="ko-KR" altLang="en-US" smtClean="0"/>
              <a:pPr/>
              <a:t>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94B38-095A-4FB4-A234-038827910129}" type="slidenum">
              <a:rPr lang="ko-KR" altLang="en-US" smtClean="0"/>
              <a:pPr/>
              <a:t>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94B38-095A-4FB4-A234-038827910129}" type="slidenum">
              <a:rPr lang="ko-KR" altLang="en-US" smtClean="0"/>
              <a:pPr/>
              <a:t>4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94B38-095A-4FB4-A234-038827910129}" type="slidenum">
              <a:rPr lang="ko-KR" altLang="en-US" smtClean="0"/>
              <a:pPr/>
              <a:t>5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620000" cy="12954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9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96850" y="61849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9EE2B5A-06E3-49FB-A037-B1172B337F4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6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6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12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12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038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13163"/>
            <a:ext cx="4038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04800"/>
            <a:ext cx="8229600" cy="5826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12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768850" y="6302375"/>
            <a:ext cx="23241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7675" y="630872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04975" y="6335713"/>
            <a:ext cx="592137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b="1">
                <a:solidFill>
                  <a:srgbClr val="000099"/>
                </a:solidFill>
                <a:latin typeface="Garamond" pitchFamily="18" charset="0"/>
                <a:ea typeface="Gulim" pitchFamily="34" charset="-127"/>
              </a:defRPr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11938" y="61896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4345" name="Picture 17" descr="pascal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807325" y="5976938"/>
            <a:ext cx="1222375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8" r:id="rId1"/>
    <p:sldLayoutId id="2147484089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  <p:sldLayoutId id="2147484081" r:id="rId9"/>
    <p:sldLayoutId id="2147484082" r:id="rId10"/>
    <p:sldLayoutId id="2147484083" r:id="rId11"/>
    <p:sldLayoutId id="2147484084" r:id="rId12"/>
    <p:sldLayoutId id="2147484085" r:id="rId13"/>
    <p:sldLayoutId id="2147484086" r:id="rId14"/>
    <p:sldLayoutId id="2147484087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5000"/>
        <a:buFont typeface="Wingdings" pitchFamily="2" charset="2"/>
        <a:buChar char="n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55000"/>
        <a:buFont typeface="Wingdings" pitchFamily="2" charset="2"/>
        <a:buChar char="m"/>
        <a:defRPr sz="2200">
          <a:solidFill>
            <a:srgbClr val="000099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65000"/>
        <a:buFont typeface="Times New Roman MT Extra Bold" pitchFamily="18" charset="0"/>
        <a:buChar char="−"/>
        <a:defRPr sz="2000">
          <a:solidFill>
            <a:srgbClr val="000099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Char char="•"/>
        <a:defRPr sz="2000">
          <a:solidFill>
            <a:srgbClr val="000099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50000"/>
        <a:buFont typeface="Wingdings" pitchFamily="2" charset="2"/>
        <a:buChar char="ú"/>
        <a:defRPr sz="2000">
          <a:solidFill>
            <a:srgbClr val="000099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rgbClr val="CC0000"/>
        </a:buClr>
        <a:buSzPct val="50000"/>
        <a:buFont typeface="Wingdings" pitchFamily="2" charset="2"/>
        <a:buChar char="ú"/>
        <a:defRPr sz="2000">
          <a:solidFill>
            <a:srgbClr val="000099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rgbClr val="CC0000"/>
        </a:buClr>
        <a:buSzPct val="50000"/>
        <a:buFont typeface="Wingdings" pitchFamily="2" charset="2"/>
        <a:buChar char="ú"/>
        <a:defRPr sz="2000">
          <a:solidFill>
            <a:srgbClr val="000099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rgbClr val="CC0000"/>
        </a:buClr>
        <a:buSzPct val="50000"/>
        <a:buFont typeface="Wingdings" pitchFamily="2" charset="2"/>
        <a:buChar char="ú"/>
        <a:defRPr sz="2000">
          <a:solidFill>
            <a:srgbClr val="000099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rgbClr val="CC0000"/>
        </a:buClr>
        <a:buSzPct val="50000"/>
        <a:buFont typeface="Wingdings" pitchFamily="2" charset="2"/>
        <a:buChar char="ú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7050" y="1387475"/>
            <a:ext cx="8029575" cy="1486354"/>
          </a:xfrm>
        </p:spPr>
        <p:txBody>
          <a:bodyPr/>
          <a:lstStyle/>
          <a:p>
            <a:pPr algn="ctr" eaLnBrk="1" hangingPunct="1"/>
            <a:r>
              <a:rPr lang="en-US" altLang="en-US" sz="3600" dirty="0" smtClean="0"/>
              <a:t>CSA Workshop</a:t>
            </a:r>
            <a:br>
              <a:rPr lang="en-US" altLang="en-US" sz="3600" dirty="0" smtClean="0"/>
            </a:br>
            <a:r>
              <a:rPr lang="en-US" altLang="en-US" sz="3600" dirty="0" smtClean="0"/>
              <a:t> Community-Supported Computer Architecture and Design Evaluation Framework</a:t>
            </a:r>
            <a:endParaRPr lang="ko-KR" altLang="en-US" sz="3600" dirty="0" smtClean="0">
              <a:ea typeface="Gulim" pitchFamily="34" charset="-127"/>
            </a:endParaRPr>
          </a:p>
        </p:txBody>
      </p:sp>
      <p:sp>
        <p:nvSpPr>
          <p:cNvPr id="17411" name="Rectangle 8"/>
          <p:cNvSpPr>
            <a:spLocks noChangeArrowheads="1"/>
          </p:cNvSpPr>
          <p:nvPr/>
        </p:nvSpPr>
        <p:spPr bwMode="auto">
          <a:xfrm>
            <a:off x="287338" y="6159500"/>
            <a:ext cx="85725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rgbClr val="CC0000"/>
              </a:buClr>
              <a:buSzPct val="75000"/>
              <a:buFont typeface="Wingdings" pitchFamily="2" charset="2"/>
              <a:buNone/>
            </a:pPr>
            <a:r>
              <a:rPr lang="en-US" altLang="ko-KR" sz="1800">
                <a:solidFill>
                  <a:schemeClr val="tx2"/>
                </a:solidFill>
                <a:ea typeface="Gulim" pitchFamily="34" charset="-127"/>
              </a:rPr>
              <a:t>University of California, Irvine</a:t>
            </a:r>
          </a:p>
        </p:txBody>
      </p:sp>
      <p:sp>
        <p:nvSpPr>
          <p:cNvPr id="347145" name="Rectangle 9"/>
          <p:cNvSpPr>
            <a:spLocks noChangeArrowheads="1"/>
          </p:cNvSpPr>
          <p:nvPr/>
        </p:nvSpPr>
        <p:spPr bwMode="auto">
          <a:xfrm>
            <a:off x="215900" y="5651500"/>
            <a:ext cx="87153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rgbClr val="CC0000"/>
              </a:buClr>
              <a:buSzPct val="75000"/>
              <a:buFont typeface="Wingdings" pitchFamily="2" charset="2"/>
              <a:buNone/>
              <a:defRPr/>
            </a:pPr>
            <a:r>
              <a:rPr lang="en-US" altLang="ko-KR" sz="1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Gulim" pitchFamily="34" charset="-127"/>
              </a:rPr>
              <a:t>PASCAL</a:t>
            </a:r>
            <a:r>
              <a:rPr lang="en-US" altLang="ko-KR" sz="1800">
                <a:solidFill>
                  <a:srgbClr val="000000"/>
                </a:solidFill>
                <a:ea typeface="Gulim" pitchFamily="34" charset="-127"/>
              </a:rPr>
              <a:t>: </a:t>
            </a:r>
            <a:r>
              <a:rPr lang="en-US" altLang="ko-KR" sz="1800" b="1">
                <a:solidFill>
                  <a:srgbClr val="800000"/>
                </a:solidFill>
                <a:ea typeface="Gulim" pitchFamily="34" charset="-127"/>
              </a:rPr>
              <a:t>PA</a:t>
            </a:r>
            <a:r>
              <a:rPr lang="en-US" altLang="ko-KR" sz="1800">
                <a:solidFill>
                  <a:srgbClr val="000000"/>
                </a:solidFill>
                <a:ea typeface="Gulim" pitchFamily="34" charset="-127"/>
              </a:rPr>
              <a:t>rallel </a:t>
            </a:r>
            <a:r>
              <a:rPr lang="en-US" altLang="ko-KR" sz="1800" b="1">
                <a:solidFill>
                  <a:srgbClr val="800000"/>
                </a:solidFill>
                <a:ea typeface="Gulim" pitchFamily="34" charset="-127"/>
              </a:rPr>
              <a:t>S</a:t>
            </a:r>
            <a:r>
              <a:rPr lang="en-US" altLang="ko-KR" sz="1800">
                <a:solidFill>
                  <a:srgbClr val="000000"/>
                </a:solidFill>
                <a:ea typeface="Gulim" pitchFamily="34" charset="-127"/>
              </a:rPr>
              <a:t>ystems and </a:t>
            </a:r>
            <a:r>
              <a:rPr lang="en-US" altLang="ko-KR" sz="1800" b="1">
                <a:solidFill>
                  <a:srgbClr val="800000"/>
                </a:solidFill>
                <a:ea typeface="Gulim" pitchFamily="34" charset="-127"/>
              </a:rPr>
              <a:t>C</a:t>
            </a:r>
            <a:r>
              <a:rPr lang="en-US" altLang="ko-KR" sz="1800">
                <a:solidFill>
                  <a:srgbClr val="000000"/>
                </a:solidFill>
                <a:ea typeface="Gulim" pitchFamily="34" charset="-127"/>
              </a:rPr>
              <a:t>omputer </a:t>
            </a:r>
            <a:r>
              <a:rPr lang="en-US" altLang="ko-KR" sz="1800" b="1">
                <a:solidFill>
                  <a:srgbClr val="800000"/>
                </a:solidFill>
                <a:ea typeface="Gulim" pitchFamily="34" charset="-127"/>
              </a:rPr>
              <a:t>A</a:t>
            </a:r>
            <a:r>
              <a:rPr lang="en-US" altLang="ko-KR" sz="1800">
                <a:solidFill>
                  <a:srgbClr val="000000"/>
                </a:solidFill>
                <a:ea typeface="Gulim" pitchFamily="34" charset="-127"/>
              </a:rPr>
              <a:t>rchitecture </a:t>
            </a:r>
            <a:r>
              <a:rPr lang="en-US" altLang="ko-KR" sz="1800" b="1">
                <a:solidFill>
                  <a:srgbClr val="800000"/>
                </a:solidFill>
                <a:ea typeface="Gulim" pitchFamily="34" charset="-127"/>
              </a:rPr>
              <a:t>L</a:t>
            </a:r>
            <a:r>
              <a:rPr lang="en-US" altLang="ko-KR" sz="1800">
                <a:solidFill>
                  <a:srgbClr val="000000"/>
                </a:solidFill>
                <a:ea typeface="Gulim" pitchFamily="34" charset="-127"/>
              </a:rPr>
              <a:t>ab.</a:t>
            </a:r>
          </a:p>
        </p:txBody>
      </p:sp>
      <p:pic>
        <p:nvPicPr>
          <p:cNvPr id="17413" name="Picture 11" descr="pascal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48113" y="4503738"/>
            <a:ext cx="1252537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12"/>
          <p:cNvSpPr>
            <a:spLocks noChangeArrowheads="1"/>
          </p:cNvSpPr>
          <p:nvPr/>
        </p:nvSpPr>
        <p:spPr bwMode="auto">
          <a:xfrm>
            <a:off x="764447" y="3471160"/>
            <a:ext cx="7624763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rgbClr val="CC0000"/>
              </a:buClr>
              <a:buSzPct val="75000"/>
              <a:buFont typeface="Wingdings" pitchFamily="2" charset="2"/>
              <a:buNone/>
            </a:pPr>
            <a:endParaRPr lang="fr-FR" altLang="ko-KR" sz="2800" dirty="0" smtClean="0">
              <a:solidFill>
                <a:srgbClr val="000099"/>
              </a:solidFill>
              <a:ea typeface="Gulim" pitchFamily="34" charset="-127"/>
            </a:endParaRPr>
          </a:p>
          <a:p>
            <a:pPr algn="ctr">
              <a:spcBef>
                <a:spcPct val="20000"/>
              </a:spcBef>
              <a:buClr>
                <a:srgbClr val="CC0000"/>
              </a:buClr>
              <a:buSzPct val="75000"/>
              <a:buFont typeface="Wingdings" pitchFamily="2" charset="2"/>
              <a:buNone/>
            </a:pPr>
            <a:r>
              <a:rPr lang="fr-FR" altLang="ko-KR" sz="2800" dirty="0" smtClean="0">
                <a:solidFill>
                  <a:srgbClr val="000099"/>
                </a:solidFill>
                <a:ea typeface="Gulim" pitchFamily="34" charset="-127"/>
              </a:rPr>
              <a:t>Jean-Luc </a:t>
            </a:r>
            <a:r>
              <a:rPr lang="fr-FR" altLang="ko-KR" sz="2800" dirty="0" err="1" smtClean="0">
                <a:solidFill>
                  <a:srgbClr val="000099"/>
                </a:solidFill>
                <a:ea typeface="Gulim" pitchFamily="34" charset="-127"/>
              </a:rPr>
              <a:t>Gaudiot</a:t>
            </a:r>
            <a:endParaRPr lang="en-US" altLang="ko-KR" sz="2800" dirty="0">
              <a:solidFill>
                <a:srgbClr val="000099"/>
              </a:solidFill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best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9226"/>
            <a:ext cx="8229600" cy="4720318"/>
          </a:xfrm>
        </p:spPr>
        <p:txBody>
          <a:bodyPr/>
          <a:lstStyle/>
          <a:p>
            <a:pPr lvl="1"/>
            <a:r>
              <a:rPr lang="en-US" sz="2400" dirty="0" smtClean="0"/>
              <a:t>For architecture simulations, there is a wide range of simulators out there, most of them open to the academic researchers (</a:t>
            </a:r>
            <a:r>
              <a:rPr lang="en-US" sz="2400" i="1" dirty="0" smtClean="0"/>
              <a:t>e.g., </a:t>
            </a:r>
            <a:r>
              <a:rPr lang="en-US" sz="2400" dirty="0" smtClean="0"/>
              <a:t>CMPSIM, SIMICS, SECS, </a:t>
            </a:r>
            <a:r>
              <a:rPr lang="en-US" sz="2400" dirty="0" err="1" smtClean="0"/>
              <a:t>SimpleScalar</a:t>
            </a:r>
            <a:r>
              <a:rPr lang="en-US" sz="2400" dirty="0" smtClean="0"/>
              <a:t>).</a:t>
            </a:r>
            <a:endParaRPr lang="en-US" sz="2000" dirty="0" smtClean="0"/>
          </a:p>
          <a:p>
            <a:pPr lvl="1"/>
            <a:r>
              <a:rPr lang="en-US" sz="2400" dirty="0" smtClean="0"/>
              <a:t>Many different benchmark suites are available (</a:t>
            </a:r>
            <a:r>
              <a:rPr lang="en-US" sz="2400" i="1" dirty="0" smtClean="0"/>
              <a:t>e.g., </a:t>
            </a:r>
            <a:r>
              <a:rPr lang="en-US" sz="2400" dirty="0" smtClean="0"/>
              <a:t>PARSEC, SPEC, </a:t>
            </a:r>
            <a:r>
              <a:rPr lang="en-US" sz="2400" dirty="0" err="1" smtClean="0"/>
              <a:t>MediaBench</a:t>
            </a:r>
            <a:r>
              <a:rPr lang="en-US" sz="2400" dirty="0" smtClean="0"/>
              <a:t>).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9A72-ADA7-4610-8B6C-9B6FD54B2761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worst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9226"/>
            <a:ext cx="8229600" cy="4720318"/>
          </a:xfrm>
        </p:spPr>
        <p:txBody>
          <a:bodyPr/>
          <a:lstStyle/>
          <a:p>
            <a:pPr lvl="0"/>
            <a:r>
              <a:rPr lang="en-US" dirty="0" smtClean="0"/>
              <a:t>Lack of documentation.</a:t>
            </a:r>
          </a:p>
          <a:p>
            <a:pPr lvl="0"/>
            <a:r>
              <a:rPr lang="en-US" dirty="0" smtClean="0"/>
              <a:t>Lack of consistence and repeatability.</a:t>
            </a:r>
          </a:p>
          <a:p>
            <a:pPr lvl="0"/>
            <a:r>
              <a:rPr lang="en-US" dirty="0" smtClean="0"/>
              <a:t>Lack of a standard simulation platform. </a:t>
            </a:r>
          </a:p>
          <a:p>
            <a:pPr lvl="0"/>
            <a:r>
              <a:rPr lang="en-US" dirty="0" smtClean="0"/>
              <a:t>“Black Box” effect. </a:t>
            </a:r>
          </a:p>
          <a:p>
            <a:pPr lvl="0"/>
            <a:r>
              <a:rPr lang="en-US" dirty="0" smtClean="0"/>
              <a:t>Lack of a friendly user interface.</a:t>
            </a:r>
          </a:p>
          <a:p>
            <a:pPr lvl="0"/>
            <a:r>
              <a:rPr lang="en-US" dirty="0" smtClean="0"/>
              <a:t>Too many different benchmarks.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9A72-ADA7-4610-8B6C-9B6FD54B2761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err="1" smtClean="0"/>
              <a:t>Ideal</a:t>
            </a:r>
            <a:r>
              <a:rPr lang="fr-FR" dirty="0" smtClean="0"/>
              <a:t> World</a:t>
            </a:r>
            <a:endParaRPr lang="en-US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9226"/>
            <a:ext cx="8229600" cy="4720318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dirty="0" smtClean="0"/>
              <a:t>Fast, portable.</a:t>
            </a:r>
          </a:p>
          <a:p>
            <a:pPr eaLnBrk="1" hangingPunct="1">
              <a:spcAft>
                <a:spcPts val="1200"/>
              </a:spcAft>
            </a:pPr>
            <a:r>
              <a:rPr lang="en-US" dirty="0" smtClean="0"/>
              <a:t>Can address different aspect of a design evaluation metric such as power/temperature/performance and reliability in a unified framework.</a:t>
            </a:r>
          </a:p>
          <a:p>
            <a:pPr eaLnBrk="1" hangingPunct="1">
              <a:spcAft>
                <a:spcPts val="1200"/>
              </a:spcAft>
            </a:pPr>
            <a:r>
              <a:rPr lang="en-US" dirty="0" smtClean="0"/>
              <a:t>User-friendly interface to help speeding up the implantation effort. </a:t>
            </a:r>
          </a:p>
          <a:p>
            <a:pPr eaLnBrk="1" hangingPunct="1">
              <a:spcAft>
                <a:spcPts val="1200"/>
              </a:spcAft>
            </a:pPr>
            <a:r>
              <a:rPr lang="fr-FR" dirty="0" smtClean="0">
                <a:solidFill>
                  <a:srgbClr val="000066"/>
                </a:solidFill>
              </a:rPr>
              <a:t>Linux model?</a:t>
            </a:r>
            <a:endParaRPr lang="en-US" dirty="0" smtClean="0">
              <a:solidFill>
                <a:srgbClr val="0000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9A72-ADA7-4610-8B6C-9B6FD54B2761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Challenges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9226"/>
            <a:ext cx="8229600" cy="4720318"/>
          </a:xfrm>
        </p:spPr>
        <p:txBody>
          <a:bodyPr/>
          <a:lstStyle/>
          <a:p>
            <a:r>
              <a:rPr lang="en-US" dirty="0" smtClean="0"/>
              <a:t>Agree on standardization</a:t>
            </a:r>
          </a:p>
          <a:p>
            <a:r>
              <a:rPr lang="fr-FR" dirty="0" err="1" smtClean="0"/>
              <a:t>Develop</a:t>
            </a:r>
            <a:r>
              <a:rPr lang="fr-FR" dirty="0" smtClean="0"/>
              <a:t> </a:t>
            </a:r>
            <a:r>
              <a:rPr lang="fr-FR" dirty="0" err="1" smtClean="0"/>
              <a:t>tools</a:t>
            </a:r>
            <a:r>
              <a:rPr lang="fr-FR" dirty="0" smtClean="0"/>
              <a:t> to do cross-</a:t>
            </a:r>
            <a:r>
              <a:rPr lang="fr-FR" dirty="0" err="1" smtClean="0"/>
              <a:t>level</a:t>
            </a:r>
            <a:r>
              <a:rPr lang="fr-FR" dirty="0" smtClean="0"/>
              <a:t> translation</a:t>
            </a:r>
            <a:endParaRPr lang="en-US" dirty="0" smtClean="0"/>
          </a:p>
          <a:p>
            <a:r>
              <a:rPr lang="fr-FR" smtClean="0"/>
              <a:t>Maintain </a:t>
            </a:r>
            <a:r>
              <a:rPr lang="fr-FR" dirty="0" smtClean="0"/>
              <a:t>the </a:t>
            </a:r>
            <a:r>
              <a:rPr lang="fr-FR" dirty="0" err="1" smtClean="0"/>
              <a:t>tool</a:t>
            </a:r>
            <a:r>
              <a:rPr lang="fr-FR" dirty="0" smtClean="0"/>
              <a:t> </a:t>
            </a:r>
            <a:r>
              <a:rPr lang="fr-FR" dirty="0" err="1" smtClean="0"/>
              <a:t>chain</a:t>
            </a:r>
            <a:endParaRPr lang="en-US" dirty="0" smtClean="0"/>
          </a:p>
          <a:p>
            <a:endParaRPr lang="fr-FR" dirty="0" smtClean="0">
              <a:solidFill>
                <a:srgbClr val="000066"/>
              </a:solidFill>
            </a:endParaRPr>
          </a:p>
          <a:p>
            <a:endParaRPr lang="en-US" dirty="0" smtClean="0">
              <a:solidFill>
                <a:srgbClr val="0000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59A72-ADA7-4610-8B6C-9B6FD54B2761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21187</TotalTime>
  <Words>166</Words>
  <Application>Microsoft Office PowerPoint</Application>
  <PresentationFormat>On-screen Show (4:3)</PresentationFormat>
  <Paragraphs>33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Edge</vt:lpstr>
      <vt:lpstr>CSA Workshop  Community-Supported Computer Architecture and Design Evaluation Framework</vt:lpstr>
      <vt:lpstr>The best</vt:lpstr>
      <vt:lpstr>The worst</vt:lpstr>
      <vt:lpstr>Ideal World</vt:lpstr>
      <vt:lpstr>Challenges</vt:lpstr>
    </vt:vector>
  </TitlesOfParts>
  <Company>USC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CSA 2012</dc:creator>
  <cp:lastModifiedBy>Timothy J Parenti</cp:lastModifiedBy>
  <cp:revision>3784</cp:revision>
  <cp:lastPrinted>2002-04-02T05:33:08Z</cp:lastPrinted>
  <dcterms:created xsi:type="dcterms:W3CDTF">2002-03-25T01:46:35Z</dcterms:created>
  <dcterms:modified xsi:type="dcterms:W3CDTF">2012-06-15T19:38:22Z</dcterms:modified>
</cp:coreProperties>
</file>