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cZNbK4cQWGGj0a1VZANOSA==" hashData="sSLq4kIDv0Owk3uruzmmIChldqU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 Jun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 Jun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 Jun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 Jun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 Jun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 Jun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 Jun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 Jun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 Jun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 Jun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 Jun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 Jun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Architecture Prototyping Appliance (CAPA)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Rotenberg</a:t>
            </a:r>
          </a:p>
          <a:p>
            <a:r>
              <a:rPr lang="en-US" dirty="0" smtClean="0"/>
              <a:t>North Carolina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48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Positives</a:t>
            </a:r>
          </a:p>
          <a:p>
            <a:pPr lvl="1"/>
            <a:r>
              <a:rPr lang="en-US" dirty="0" smtClean="0"/>
              <a:t>Fast implementation</a:t>
            </a:r>
          </a:p>
          <a:p>
            <a:pPr lvl="1"/>
            <a:r>
              <a:rPr lang="en-US" dirty="0" smtClean="0"/>
              <a:t>Flexible</a:t>
            </a:r>
          </a:p>
          <a:p>
            <a:r>
              <a:rPr lang="en-US" dirty="0" smtClean="0"/>
              <a:t>Negatives</a:t>
            </a:r>
          </a:p>
          <a:p>
            <a:pPr lvl="1"/>
            <a:r>
              <a:rPr lang="en-US" dirty="0" smtClean="0"/>
              <a:t>Can’t simulate systems at scale</a:t>
            </a:r>
          </a:p>
          <a:p>
            <a:pPr lvl="2"/>
            <a:r>
              <a:rPr lang="en-US" dirty="0" smtClean="0"/>
              <a:t>Many cores, complex memory hierarchies, </a:t>
            </a:r>
            <a:r>
              <a:rPr lang="en-US" dirty="0" err="1" smtClean="0"/>
              <a:t>NoCs</a:t>
            </a:r>
            <a:r>
              <a:rPr lang="en-US" dirty="0" smtClean="0"/>
              <a:t>, memory controllers, I/O</a:t>
            </a:r>
          </a:p>
          <a:p>
            <a:pPr lvl="2"/>
            <a:r>
              <a:rPr lang="en-US" dirty="0" smtClean="0"/>
              <a:t>Full software stacks: O/S, virtual machine, run-time layer (JIT, BT, FDO), apps</a:t>
            </a:r>
          </a:p>
          <a:p>
            <a:pPr lvl="2"/>
            <a:r>
              <a:rPr lang="en-US" dirty="0" smtClean="0"/>
              <a:t>Sampling: doing it right is hard (detracts from the business of architecture), unsatisfying</a:t>
            </a:r>
          </a:p>
          <a:p>
            <a:pPr lvl="1"/>
            <a:r>
              <a:rPr lang="en-US" dirty="0" smtClean="0"/>
              <a:t>Pitfalls of expressing hardware with software</a:t>
            </a:r>
          </a:p>
          <a:p>
            <a:pPr lvl="2"/>
            <a:r>
              <a:rPr lang="en-US" dirty="0" smtClean="0"/>
              <a:t>Not just about fidelity…</a:t>
            </a:r>
          </a:p>
          <a:p>
            <a:pPr lvl="2"/>
            <a:r>
              <a:rPr lang="en-US" dirty="0" smtClean="0"/>
              <a:t>Shallow understanding of complexity and feasibility</a:t>
            </a:r>
          </a:p>
          <a:p>
            <a:pPr lvl="2"/>
            <a:r>
              <a:rPr lang="en-US" dirty="0" smtClean="0"/>
              <a:t>Lack of physical constraints (e.g., ports) may hide important and interesting problems, discoveries</a:t>
            </a:r>
          </a:p>
        </p:txBody>
      </p:sp>
    </p:spTree>
    <p:extLst>
      <p:ext uri="{BB962C8B-B14F-4D97-AF65-F5344CB8AC3E}">
        <p14:creationId xmlns:p14="http://schemas.microsoft.com/office/powerpoint/2010/main" val="425060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what some electrical (and other) engineers do:</a:t>
            </a:r>
          </a:p>
          <a:p>
            <a:pPr lvl="1"/>
            <a:r>
              <a:rPr lang="en-US" dirty="0" smtClean="0"/>
              <a:t>Build a lab</a:t>
            </a:r>
          </a:p>
          <a:p>
            <a:pPr lvl="1"/>
            <a:r>
              <a:rPr lang="en-US" dirty="0" smtClean="0"/>
              <a:t>Equip it with highly flexible equipment that supports 5-10 years of research</a:t>
            </a:r>
          </a:p>
          <a:p>
            <a:pPr lvl="1"/>
            <a:r>
              <a:rPr lang="en-US" dirty="0" smtClean="0"/>
              <a:t>“Computer Architecture Prototyping Appliance”</a:t>
            </a:r>
          </a:p>
        </p:txBody>
      </p:sp>
    </p:spTree>
    <p:extLst>
      <p:ext uri="{BB962C8B-B14F-4D97-AF65-F5344CB8AC3E}">
        <p14:creationId xmlns:p14="http://schemas.microsoft.com/office/powerpoint/2010/main" val="115023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Equipment</a:t>
            </a:r>
          </a:p>
          <a:p>
            <a:pPr lvl="1"/>
            <a:r>
              <a:rPr lang="en-US" dirty="0"/>
              <a:t>Rack of </a:t>
            </a:r>
            <a:r>
              <a:rPr lang="en-US" dirty="0" smtClean="0"/>
              <a:t>FPGA boards with DRAM, Disk (solid state, conventional), and I/O</a:t>
            </a:r>
          </a:p>
          <a:p>
            <a:pPr lvl="1"/>
            <a:r>
              <a:rPr lang="en-US" dirty="0" smtClean="0"/>
              <a:t>Basically a large-scale computer whose design can be changed radically</a:t>
            </a:r>
            <a:endParaRPr lang="en-US" dirty="0"/>
          </a:p>
          <a:p>
            <a:r>
              <a:rPr lang="en-US" dirty="0" smtClean="0"/>
              <a:t>Tools</a:t>
            </a:r>
            <a:endParaRPr lang="en-US" dirty="0"/>
          </a:p>
          <a:p>
            <a:pPr lvl="1"/>
            <a:r>
              <a:rPr lang="en-US" dirty="0"/>
              <a:t>Need good hardware description languages</a:t>
            </a:r>
          </a:p>
          <a:p>
            <a:pPr lvl="2"/>
            <a:r>
              <a:rPr lang="en-US" dirty="0"/>
              <a:t>As easy as C++ but doesn’t hide hardware constraints</a:t>
            </a:r>
          </a:p>
          <a:p>
            <a:pPr lvl="2"/>
            <a:r>
              <a:rPr lang="en-US" dirty="0"/>
              <a:t>Compiled model is a literal hardware description – could be </a:t>
            </a:r>
            <a:r>
              <a:rPr lang="en-US" dirty="0" smtClean="0"/>
              <a:t>fabricated</a:t>
            </a:r>
          </a:p>
          <a:p>
            <a:pPr lvl="1"/>
            <a:r>
              <a:rPr lang="en-US" dirty="0" smtClean="0"/>
              <a:t>Community </a:t>
            </a:r>
            <a:r>
              <a:rPr lang="en-US" dirty="0"/>
              <a:t>developed libraries of components</a:t>
            </a:r>
          </a:p>
          <a:p>
            <a:pPr lvl="2"/>
            <a:r>
              <a:rPr lang="en-US" dirty="0" err="1"/>
              <a:t>Composable</a:t>
            </a:r>
            <a:r>
              <a:rPr lang="en-US" dirty="0"/>
              <a:t> hardware components: Cores, caches, interconnection networks, memory and I/O controllers, etc.</a:t>
            </a:r>
          </a:p>
          <a:p>
            <a:pPr lvl="2"/>
            <a:r>
              <a:rPr lang="en-US" dirty="0" err="1"/>
              <a:t>Composable</a:t>
            </a:r>
            <a:r>
              <a:rPr lang="en-US" dirty="0"/>
              <a:t> software components: Operating systems, compilers, virtual machines, runtime layers (JIT, BT, FDO)</a:t>
            </a:r>
          </a:p>
          <a:p>
            <a:pPr lvl="2"/>
            <a:r>
              <a:rPr lang="en-US" dirty="0" smtClean="0"/>
              <a:t>Automatic translation of </a:t>
            </a:r>
            <a:r>
              <a:rPr lang="en-US" dirty="0"/>
              <a:t>ASIC-synthesizable descriptions to FPGA-synthesizable </a:t>
            </a:r>
            <a:r>
              <a:rPr lang="en-US" dirty="0" smtClean="0"/>
              <a:t>descriptions</a:t>
            </a:r>
          </a:p>
          <a:p>
            <a:pPr lvl="1"/>
            <a:r>
              <a:rPr lang="en-US" dirty="0" smtClean="0"/>
              <a:t>CAD</a:t>
            </a:r>
          </a:p>
          <a:p>
            <a:pPr lvl="2"/>
            <a:r>
              <a:rPr lang="en-US" dirty="0" smtClean="0"/>
              <a:t>Push-button approach</a:t>
            </a:r>
          </a:p>
          <a:p>
            <a:pPr lvl="2"/>
            <a:r>
              <a:rPr lang="en-US" dirty="0" smtClean="0"/>
              <a:t>Should feel like using a software simulator</a:t>
            </a:r>
          </a:p>
          <a:p>
            <a:pPr lvl="3"/>
            <a:r>
              <a:rPr lang="en-US" dirty="0" smtClean="0"/>
              <a:t>Fast to change model</a:t>
            </a:r>
          </a:p>
          <a:p>
            <a:pPr lvl="3"/>
            <a:r>
              <a:rPr lang="en-US" dirty="0" smtClean="0"/>
              <a:t>Fast to run simulator after changing it</a:t>
            </a:r>
          </a:p>
          <a:p>
            <a:pPr lvl="3"/>
            <a:r>
              <a:rPr lang="en-US" dirty="0" smtClean="0"/>
              <a:t>Automatic to build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16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it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Two-pronged approach</a:t>
            </a:r>
          </a:p>
          <a:p>
            <a:pPr lvl="1"/>
            <a:r>
              <a:rPr lang="en-US" dirty="0" smtClean="0"/>
              <a:t>Cloud computing based prototyping system:</a:t>
            </a:r>
            <a:br>
              <a:rPr lang="en-US" dirty="0" smtClean="0"/>
            </a:br>
            <a:r>
              <a:rPr lang="en-US" dirty="0" smtClean="0"/>
              <a:t>NSF-funded center(s) with time/space-shared CAPA</a:t>
            </a:r>
          </a:p>
          <a:p>
            <a:pPr lvl="1"/>
            <a:r>
              <a:rPr lang="en-US" dirty="0" smtClean="0"/>
              <a:t>Provide CAPA specs and tools to researchers to build their own</a:t>
            </a:r>
          </a:p>
          <a:p>
            <a:r>
              <a:rPr lang="en-US" dirty="0" smtClean="0"/>
              <a:t>Community will develop hardware and software libraries (on cloud system)</a:t>
            </a:r>
          </a:p>
        </p:txBody>
      </p:sp>
    </p:spTree>
    <p:extLst>
      <p:ext uri="{BB962C8B-B14F-4D97-AF65-F5344CB8AC3E}">
        <p14:creationId xmlns:p14="http://schemas.microsoft.com/office/powerpoint/2010/main" val="2332833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K-12 students can see your lab</a:t>
            </a:r>
          </a:p>
          <a:p>
            <a:r>
              <a:rPr lang="en-US" dirty="0" smtClean="0"/>
              <a:t>Education (junior/senior C.A. classes, senior design projects, RA training)</a:t>
            </a:r>
          </a:p>
          <a:p>
            <a:r>
              <a:rPr lang="en-US" dirty="0" smtClean="0"/>
              <a:t>Evaluate system at scale</a:t>
            </a:r>
          </a:p>
          <a:p>
            <a:pPr lvl="1"/>
            <a:r>
              <a:rPr lang="en-US" dirty="0" smtClean="0"/>
              <a:t>Increase and improve discovery</a:t>
            </a:r>
          </a:p>
          <a:p>
            <a:pPr lvl="1"/>
            <a:r>
              <a:rPr lang="en-US" dirty="0" smtClean="0"/>
              <a:t>Satisfaction of seeing overall effect of proposed architectures</a:t>
            </a:r>
          </a:p>
          <a:p>
            <a:pPr lvl="2"/>
            <a:r>
              <a:rPr lang="en-US" dirty="0" smtClean="0"/>
              <a:t>Even if 5% better, that’s for a </a:t>
            </a:r>
            <a:r>
              <a:rPr lang="en-US" i="1" dirty="0" smtClean="0"/>
              <a:t>real</a:t>
            </a:r>
            <a:r>
              <a:rPr lang="en-US" dirty="0" smtClean="0"/>
              <a:t> and </a:t>
            </a:r>
            <a:r>
              <a:rPr lang="en-US" i="1" dirty="0" smtClean="0"/>
              <a:t>complete</a:t>
            </a:r>
            <a:r>
              <a:rPr lang="en-US" dirty="0" smtClean="0"/>
              <a:t> system</a:t>
            </a:r>
          </a:p>
          <a:p>
            <a:pPr lvl="2"/>
            <a:r>
              <a:rPr lang="en-US" dirty="0" smtClean="0"/>
              <a:t>If slowdown, then you know</a:t>
            </a:r>
          </a:p>
          <a:p>
            <a:pPr lvl="2"/>
            <a:r>
              <a:rPr lang="en-US" dirty="0" smtClean="0"/>
              <a:t>Proven feasible</a:t>
            </a:r>
          </a:p>
          <a:p>
            <a:r>
              <a:rPr lang="en-US" dirty="0" smtClean="0"/>
              <a:t>Constraints are catalysts</a:t>
            </a:r>
          </a:p>
          <a:p>
            <a:pPr lvl="1"/>
            <a:r>
              <a:rPr lang="en-US" dirty="0" smtClean="0"/>
              <a:t>Uncover problems that you didn’t know about or didn’t think were problems</a:t>
            </a:r>
          </a:p>
          <a:p>
            <a:pPr lvl="1"/>
            <a:r>
              <a:rPr lang="en-US" dirty="0" smtClean="0"/>
              <a:t>“Necessity is the mother of invention”</a:t>
            </a:r>
          </a:p>
          <a:p>
            <a:pPr lvl="1"/>
            <a:r>
              <a:rPr lang="en-US" dirty="0" smtClean="0"/>
              <a:t>Whole new level of hardware/software co-design</a:t>
            </a:r>
          </a:p>
          <a:p>
            <a:r>
              <a:rPr lang="en-US" dirty="0" smtClean="0"/>
              <a:t>Modeled architectures can be fabricated</a:t>
            </a:r>
          </a:p>
        </p:txBody>
      </p:sp>
    </p:spTree>
    <p:extLst>
      <p:ext uri="{BB962C8B-B14F-4D97-AF65-F5344CB8AC3E}">
        <p14:creationId xmlns:p14="http://schemas.microsoft.com/office/powerpoint/2010/main" val="2355689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Problem: We jump through a lot of hoops to do software simulation (rationalization, expressing hardware with software, etc.), with mixed results</a:t>
            </a:r>
          </a:p>
          <a:p>
            <a:r>
              <a:rPr lang="en-US" dirty="0" smtClean="0"/>
              <a:t>Solution: Cut to the chase, build a computer that can be changed arbitrarily</a:t>
            </a:r>
          </a:p>
          <a:p>
            <a:r>
              <a:rPr lang="en-US" dirty="0" smtClean="0"/>
              <a:t>Challenge: Once constructed, model development must be routine, streamlined, convenient</a:t>
            </a:r>
          </a:p>
        </p:txBody>
      </p:sp>
    </p:spTree>
    <p:extLst>
      <p:ext uri="{BB962C8B-B14F-4D97-AF65-F5344CB8AC3E}">
        <p14:creationId xmlns:p14="http://schemas.microsoft.com/office/powerpoint/2010/main" val="3536335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FPGAs: Routine 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MOSIS for computer architects</a:t>
            </a:r>
          </a:p>
          <a:p>
            <a:pPr lvl="1"/>
            <a:r>
              <a:rPr lang="en-US" dirty="0" smtClean="0"/>
              <a:t>Modeling environment hides details for translating synthesizable hardware description to chip package</a:t>
            </a:r>
            <a:r>
              <a:rPr lang="en-US" dirty="0"/>
              <a:t> </a:t>
            </a:r>
            <a:r>
              <a:rPr lang="en-US" dirty="0" smtClean="0"/>
              <a:t>and mezzanine card</a:t>
            </a:r>
          </a:p>
          <a:p>
            <a:pPr lvl="2"/>
            <a:r>
              <a:rPr lang="en-US" dirty="0" smtClean="0"/>
              <a:t>Virtual tape-out = high level model</a:t>
            </a:r>
          </a:p>
          <a:p>
            <a:pPr lvl="3"/>
            <a:r>
              <a:rPr lang="en-US" dirty="0" smtClean="0"/>
              <a:t>High level DRC automatically determines if conversion to package is feasible</a:t>
            </a:r>
          </a:p>
          <a:p>
            <a:pPr lvl="2"/>
            <a:r>
              <a:rPr lang="en-US" dirty="0" smtClean="0"/>
              <a:t>MOSIS for architects does the rest</a:t>
            </a:r>
          </a:p>
          <a:p>
            <a:pPr lvl="3"/>
            <a:r>
              <a:rPr lang="en-US" dirty="0" smtClean="0"/>
              <a:t>Hide the full CAD flow of memory compilers, SPR, clock tree synthesis, power/ground, I/O pads, etc.</a:t>
            </a:r>
          </a:p>
          <a:p>
            <a:pPr lvl="2"/>
            <a:r>
              <a:rPr lang="en-US" dirty="0" smtClean="0"/>
              <a:t>Output = mezzanine card that can be plugged into FPGA board</a:t>
            </a:r>
          </a:p>
          <a:p>
            <a:r>
              <a:rPr lang="en-US" dirty="0" smtClean="0"/>
              <a:t>Make fabrication accessible to individuals and small research groups</a:t>
            </a:r>
          </a:p>
        </p:txBody>
      </p:sp>
    </p:spTree>
    <p:extLst>
      <p:ext uri="{BB962C8B-B14F-4D97-AF65-F5344CB8AC3E}">
        <p14:creationId xmlns:p14="http://schemas.microsoft.com/office/powerpoint/2010/main" val="258889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521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Computer Architecture Prototyping Appliance (CAPA)</vt:lpstr>
      <vt:lpstr>Software Simulation</vt:lpstr>
      <vt:lpstr>Flexible Prototyping</vt:lpstr>
      <vt:lpstr>Details</vt:lpstr>
      <vt:lpstr>Making it Happen</vt:lpstr>
      <vt:lpstr>Benefits</vt:lpstr>
      <vt:lpstr>Summary</vt:lpstr>
      <vt:lpstr>Beyond FPGAs: Routine ASICs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with Prototypes</dc:title>
  <dc:creator>CSA 2012</dc:creator>
  <cp:lastModifiedBy>Timothy J Parenti</cp:lastModifiedBy>
  <cp:revision>15</cp:revision>
  <dcterms:created xsi:type="dcterms:W3CDTF">2006-08-16T00:00:00Z</dcterms:created>
  <dcterms:modified xsi:type="dcterms:W3CDTF">2012-06-15T19:39:28Z</dcterms:modified>
</cp:coreProperties>
</file>